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3" r:id="rId2"/>
    <p:sldId id="370" r:id="rId3"/>
    <p:sldId id="346" r:id="rId4"/>
    <p:sldId id="348" r:id="rId5"/>
    <p:sldId id="356" r:id="rId6"/>
    <p:sldId id="383" r:id="rId7"/>
    <p:sldId id="361" r:id="rId8"/>
    <p:sldId id="369" r:id="rId9"/>
    <p:sldId id="363" r:id="rId10"/>
    <p:sldId id="364" r:id="rId11"/>
    <p:sldId id="365" r:id="rId12"/>
    <p:sldId id="366" r:id="rId13"/>
    <p:sldId id="368" r:id="rId14"/>
    <p:sldId id="382" r:id="rId15"/>
    <p:sldId id="380" r:id="rId16"/>
    <p:sldId id="32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D4E53"/>
    <a:srgbClr val="642566"/>
    <a:srgbClr val="A2AD00"/>
    <a:srgbClr val="567632"/>
    <a:srgbClr val="0098CD"/>
    <a:srgbClr val="D1005D"/>
    <a:srgbClr val="00347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1" autoAdjust="0"/>
    <p:restoredTop sz="94483" autoAdjust="0"/>
  </p:normalViewPr>
  <p:slideViewPr>
    <p:cSldViewPr>
      <p:cViewPr>
        <p:scale>
          <a:sx n="75" d="100"/>
          <a:sy n="75" d="100"/>
        </p:scale>
        <p:origin x="-2580" y="-76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EFE21-996F-4E32-942C-9D766965E6EA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F1B3E-8028-4A90-AED2-88A3015C61A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I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87521" y="2704274"/>
            <a:ext cx="7215154" cy="3280060"/>
          </a:xfrm>
        </p:spPr>
        <p:txBody>
          <a:bodyPr anchor="t" anchorCtr="0"/>
          <a:lstStyle>
            <a:lvl1pPr>
              <a:lnSpc>
                <a:spcPct val="90000"/>
              </a:lnSpc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HEADLINE </a:t>
            </a:r>
            <a:br>
              <a:rPr lang="en-GB" dirty="0" smtClean="0"/>
            </a:br>
            <a:r>
              <a:rPr lang="en-GB" dirty="0" smtClean="0"/>
              <a:t>TO GO HERE</a:t>
            </a:r>
            <a:endParaRPr lang="en-US" dirty="0"/>
          </a:p>
        </p:txBody>
      </p:sp>
      <p:pic>
        <p:nvPicPr>
          <p:cNvPr id="10" name="Picture 9" descr="Historic Environment Scotland Logo REV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  <p:pic>
        <p:nvPicPr>
          <p:cNvPr id="4" name="Picture 3" descr="Historic Environment Scotland Logo REV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4669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20869-43CC-4E50-B3FD-6D242BF90885}" type="datetimeFigureOut">
              <a:rPr lang="en-GB" smtClean="0"/>
              <a:pPr/>
              <a:t>29/11/2016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3B096-ECF7-414F-824D-359E75288FB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otlandsurbanpast.org.uk/content/scotlands-urban-past-web-form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26_11_15 013.JPG"/>
          <p:cNvPicPr>
            <a:picLocks noChangeAspect="1"/>
          </p:cNvPicPr>
          <p:nvPr/>
        </p:nvPicPr>
        <p:blipFill>
          <a:blip r:embed="rId2" cstate="print"/>
          <a:srcRect l="32035" t="16748" b="6000"/>
          <a:stretch>
            <a:fillRect/>
          </a:stretch>
        </p:blipFill>
        <p:spPr>
          <a:xfrm flipH="1">
            <a:off x="0" y="0"/>
            <a:ext cx="9396536" cy="7101408"/>
          </a:xfrm>
          <a:prstGeom prst="rect">
            <a:avLst/>
          </a:prstGeom>
        </p:spPr>
      </p:pic>
      <p:pic>
        <p:nvPicPr>
          <p:cNvPr id="10" name="Picture 9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291" y="644593"/>
            <a:ext cx="4118709" cy="160079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528" y="5013176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Peigi MacKillop</a:t>
            </a:r>
          </a:p>
          <a:p>
            <a:r>
              <a:rPr lang="en-GB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GB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eigi.mackillop@hes.scot</a:t>
            </a:r>
            <a:endParaRPr lang="en-GB" sz="2400" b="1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Picture 6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5973744"/>
            <a:ext cx="1255623" cy="695616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07988"/>
            <a:ext cx="3923928" cy="62712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716016" y="5877272"/>
            <a:ext cx="0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3545721"/>
            <a:ext cx="54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Standards in community contributions</a:t>
            </a:r>
            <a:endParaRPr lang="en-GB" sz="4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5944" t="6034" r="16726" b="4368"/>
          <a:stretch>
            <a:fillRect/>
          </a:stretch>
        </p:blipFill>
        <p:spPr bwMode="auto">
          <a:xfrm>
            <a:off x="-1" y="0"/>
            <a:ext cx="9161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5944" t="6034" r="16726" b="20467"/>
          <a:stretch>
            <a:fillRect/>
          </a:stretch>
        </p:blipFill>
        <p:spPr bwMode="auto">
          <a:xfrm>
            <a:off x="-1" y="0"/>
            <a:ext cx="9102477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5944" t="6034" r="16726" b="29133"/>
          <a:stretch>
            <a:fillRect/>
          </a:stretch>
        </p:blipFill>
        <p:spPr bwMode="auto">
          <a:xfrm>
            <a:off x="21322" y="0"/>
            <a:ext cx="9122677" cy="494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6144" t="6034" r="17314" b="45933"/>
          <a:stretch>
            <a:fillRect/>
          </a:stretch>
        </p:blipFill>
        <p:spPr bwMode="auto">
          <a:xfrm>
            <a:off x="0" y="0"/>
            <a:ext cx="9144000" cy="3712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5000" t="-15000" r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8064" y="2132856"/>
            <a:ext cx="3733850" cy="4032448"/>
          </a:xfrm>
        </p:spPr>
        <p:txBody>
          <a:bodyPr>
            <a:normAutofit fontScale="90000"/>
          </a:bodyPr>
          <a:lstStyle/>
          <a:p>
            <a:pPr algn="r"/>
            <a:r>
              <a:rPr lang="en-GB" sz="3600" cap="none" dirty="0" smtClean="0"/>
              <a:t>U</a:t>
            </a:r>
            <a:r>
              <a:rPr lang="en-GB" sz="3600" cap="none" dirty="0" smtClean="0"/>
              <a:t>pload multiple images &gt; 10mb</a:t>
            </a:r>
            <a:br>
              <a:rPr lang="en-GB" sz="3600" cap="none" dirty="0" smtClean="0"/>
            </a:br>
            <a:r>
              <a:rPr lang="en-GB" sz="3600" cap="none" dirty="0" smtClean="0"/>
              <a:t>U</a:t>
            </a:r>
            <a:r>
              <a:rPr lang="en-GB" sz="3600" cap="none" dirty="0" smtClean="0"/>
              <a:t>pload reports; </a:t>
            </a:r>
            <a:r>
              <a:rPr lang="en-GB" sz="3600" cap="none" dirty="0" err="1" smtClean="0"/>
              <a:t>pdf</a:t>
            </a:r>
            <a:r>
              <a:rPr lang="en-GB" sz="3600" cap="none" dirty="0" smtClean="0"/>
              <a:t> and word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600" dirty="0" smtClean="0">
                <a:solidFill>
                  <a:srgbClr val="FFFF00"/>
                </a:solidFill>
              </a:rPr>
              <a:t/>
            </a:r>
            <a:br>
              <a:rPr lang="en-GB" sz="3600" dirty="0" smtClean="0">
                <a:solidFill>
                  <a:srgbClr val="FFFF00"/>
                </a:solidFill>
              </a:rPr>
            </a:br>
            <a:r>
              <a:rPr lang="en-GB" sz="3600" dirty="0" smtClean="0">
                <a:latin typeface="+mn-lt"/>
              </a:rPr>
              <a:t/>
            </a:r>
            <a:br>
              <a:rPr lang="en-GB" sz="3600" dirty="0" smtClean="0">
                <a:latin typeface="+mn-lt"/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endParaRPr lang="en-GB" sz="3600" dirty="0"/>
          </a:p>
        </p:txBody>
      </p:sp>
      <p:pic>
        <p:nvPicPr>
          <p:cNvPr id="3" name="Picture 2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4" name="Picture 3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936" y="260648"/>
            <a:ext cx="4752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5000" dirty="0" smtClean="0">
                <a:solidFill>
                  <a:schemeClr val="bg1"/>
                </a:solidFill>
              </a:rPr>
              <a:t>Expert</a:t>
            </a:r>
          </a:p>
          <a:p>
            <a:pPr algn="r"/>
            <a:r>
              <a:rPr lang="en-GB" sz="5000" dirty="0" smtClean="0">
                <a:solidFill>
                  <a:schemeClr val="bg1"/>
                </a:solidFill>
              </a:rPr>
              <a:t>Urban Detective</a:t>
            </a:r>
            <a:endParaRPr lang="en-GB" sz="50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630932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FF00"/>
                </a:solidFill>
                <a:hlinkClick r:id="rId5"/>
              </a:rPr>
              <a:t>Expert Urban Detective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IMG_06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41934" y="-171400"/>
            <a:ext cx="9222446" cy="6048672"/>
          </a:xfrm>
        </p:spPr>
      </p:pic>
      <p:pic>
        <p:nvPicPr>
          <p:cNvPr id="9" name="Picture 8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10" name="Picture 9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pic>
        <p:nvPicPr>
          <p:cNvPr id="11" name="Picture 10" descr="Historic Environment Scotland Logo REV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72200" y="2204864"/>
            <a:ext cx="2520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5000" dirty="0" err="1" smtClean="0">
                <a:solidFill>
                  <a:schemeClr val="bg1"/>
                </a:solidFill>
              </a:rPr>
              <a:t>Huntly</a:t>
            </a:r>
            <a:r>
              <a:rPr lang="en-GB" sz="5000" dirty="0" smtClean="0">
                <a:solidFill>
                  <a:schemeClr val="bg1"/>
                </a:solidFill>
              </a:rPr>
              <a:t> Histories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Projects\Active\1222 Scotlands Urban Past\5. Delivery phase\Graphic Design\Images\SA_EC_StudentActivities_YearS6_140_o1.jpg"/>
          <p:cNvPicPr>
            <a:picLocks noChangeAspect="1" noChangeArrowheads="1"/>
          </p:cNvPicPr>
          <p:nvPr/>
        </p:nvPicPr>
        <p:blipFill>
          <a:blip r:embed="rId2" cstate="print">
            <a:lum contrast="-20000"/>
          </a:blip>
          <a:srcRect l="242" t="24998" r="50755" b="18380"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</p:spPr>
      </p:pic>
      <p:pic>
        <p:nvPicPr>
          <p:cNvPr id="6" name="Picture 5" descr="HLF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4288" y="5672536"/>
            <a:ext cx="1666156" cy="923051"/>
          </a:xfrm>
          <a:prstGeom prst="rect">
            <a:avLst/>
          </a:prstGeom>
        </p:spPr>
      </p:pic>
      <p:pic>
        <p:nvPicPr>
          <p:cNvPr id="9" name="Picture 8" descr="Twitter_logo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5598299"/>
            <a:ext cx="432000" cy="351214"/>
          </a:xfrm>
          <a:prstGeom prst="rect">
            <a:avLst/>
          </a:prstGeom>
        </p:spPr>
      </p:pic>
      <p:pic>
        <p:nvPicPr>
          <p:cNvPr id="10" name="Picture 9" descr="facebook-logo-whi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6102588"/>
            <a:ext cx="432000" cy="43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15568" y="5589240"/>
            <a:ext cx="2664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@</a:t>
            </a:r>
            <a:r>
              <a:rPr lang="en-GB" sz="2400" b="1" dirty="0" err="1" smtClean="0">
                <a:solidFill>
                  <a:prstClr val="white"/>
                </a:solidFill>
                <a:latin typeface="+mj-lt"/>
                <a:cs typeface="Arial" pitchFamily="34" charset="0"/>
              </a:rPr>
              <a:t>ScotUrbanPast</a:t>
            </a:r>
            <a:endParaRPr lang="en-GB" sz="2400" b="1" dirty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568" y="6133922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white"/>
                </a:solidFill>
                <a:latin typeface="+mj-lt"/>
                <a:cs typeface="Arial" pitchFamily="34" charset="0"/>
              </a:rPr>
              <a:t>Find us on </a:t>
            </a:r>
            <a:r>
              <a:rPr lang="en-GB" sz="2400" b="1" dirty="0" err="1" smtClean="0">
                <a:solidFill>
                  <a:prstClr val="white"/>
                </a:solidFill>
                <a:latin typeface="+mj-lt"/>
                <a:cs typeface="Arial" pitchFamily="34" charset="0"/>
              </a:rPr>
              <a:t>Facebook</a:t>
            </a:r>
            <a:endParaRPr lang="en-GB" sz="2400" b="1" dirty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3" name="Picture 12" descr="SUP-Whi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536" y="376064"/>
            <a:ext cx="5446432" cy="21168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536" y="3140968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Peigi MacKillop</a:t>
            </a:r>
          </a:p>
          <a:p>
            <a:r>
              <a:rPr lang="en-GB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Peigi.mackillop@rcahms.gov.uk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504950"/>
            <a:ext cx="7334250" cy="4686300"/>
          </a:xfrm>
        </p:spPr>
        <p:txBody>
          <a:bodyPr/>
          <a:lstStyle/>
          <a:p>
            <a:pPr algn="l"/>
            <a:r>
              <a:rPr lang="en-GB" sz="3600" cap="none" dirty="0" smtClean="0"/>
              <a:t/>
            </a:r>
            <a:br>
              <a:rPr lang="en-GB" sz="3600" cap="none" dirty="0" smtClean="0"/>
            </a:br>
            <a:r>
              <a:rPr lang="en-GB" dirty="0" smtClean="0"/>
              <a:t>SUP</a:t>
            </a:r>
            <a:br>
              <a:rPr lang="en-GB" dirty="0" smtClean="0"/>
            </a:br>
            <a:r>
              <a:rPr lang="en-GB" sz="3600" cap="none" dirty="0" smtClean="0"/>
              <a:t>5 year HLF project</a:t>
            </a:r>
            <a:r>
              <a:rPr lang="en-GB" cap="none" dirty="0" smtClean="0"/>
              <a:t/>
            </a:r>
            <a:br>
              <a:rPr lang="en-GB" cap="none" dirty="0" smtClean="0"/>
            </a:br>
            <a:r>
              <a:rPr lang="en-GB" sz="3600" cap="none" dirty="0" smtClean="0"/>
              <a:t>60 community led projects</a:t>
            </a:r>
            <a:br>
              <a:rPr lang="en-GB" sz="3600" cap="none" dirty="0" smtClean="0"/>
            </a:br>
            <a:r>
              <a:rPr lang="en-GB" sz="3600" cap="none" dirty="0" smtClean="0">
                <a:latin typeface="Arial" pitchFamily="34" charset="0"/>
                <a:cs typeface="Arial" pitchFamily="34" charset="0"/>
              </a:rPr>
              <a:t>190</a:t>
            </a:r>
            <a:r>
              <a:rPr lang="en-GB" sz="3600" cap="none" dirty="0" smtClean="0"/>
              <a:t> events</a:t>
            </a:r>
            <a:br>
              <a:rPr lang="en-GB" sz="3600" cap="none" dirty="0" smtClean="0"/>
            </a:br>
            <a:r>
              <a:rPr lang="en-GB" sz="3600" cap="none" dirty="0" smtClean="0"/>
              <a:t>1500 people gaining new skills</a:t>
            </a:r>
            <a:br>
              <a:rPr lang="en-GB" sz="3600" cap="none" dirty="0" smtClean="0"/>
            </a:br>
            <a:r>
              <a:rPr lang="en-GB" sz="3600" cap="none" dirty="0" smtClean="0"/>
              <a:t>4000 registered users</a:t>
            </a:r>
            <a:r>
              <a:rPr lang="en-GB" sz="3600" dirty="0" smtClean="0"/>
              <a:t/>
            </a:r>
            <a:br>
              <a:rPr lang="en-GB" sz="3600" dirty="0" smtClean="0"/>
            </a:br>
            <a:endParaRPr lang="en-GB" sz="3600" dirty="0"/>
          </a:p>
        </p:txBody>
      </p:sp>
      <p:pic>
        <p:nvPicPr>
          <p:cNvPr id="3" name="Picture 2" descr="SUP-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4" name="Picture 3" descr="HLF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o Pro Vennie 24 April 15 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26064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 smtClean="0">
                <a:solidFill>
                  <a:schemeClr val="bg1"/>
                </a:solidFill>
              </a:rPr>
              <a:t>The </a:t>
            </a:r>
            <a:r>
              <a:rPr lang="en-GB" sz="5000" dirty="0" err="1" smtClean="0">
                <a:solidFill>
                  <a:schemeClr val="bg1"/>
                </a:solidFill>
              </a:rPr>
              <a:t>Vennie</a:t>
            </a:r>
            <a:r>
              <a:rPr lang="en-GB" sz="5000" dirty="0" smtClean="0">
                <a:solidFill>
                  <a:schemeClr val="bg1"/>
                </a:solidFill>
              </a:rPr>
              <a:t>, Livingston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528" y="3717032"/>
            <a:ext cx="74168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Completed project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Youth club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Created film about </a:t>
            </a:r>
            <a:r>
              <a:rPr lang="en-GB" sz="3200" dirty="0" err="1" smtClean="0">
                <a:solidFill>
                  <a:schemeClr val="bg1"/>
                </a:solidFill>
              </a:rPr>
              <a:t>skatepark</a:t>
            </a:r>
            <a:endParaRPr lang="en-GB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First </a:t>
            </a:r>
            <a:r>
              <a:rPr lang="en-GB" sz="3200" dirty="0" err="1" smtClean="0">
                <a:solidFill>
                  <a:schemeClr val="bg1"/>
                </a:solidFill>
              </a:rPr>
              <a:t>skatepark</a:t>
            </a:r>
            <a:r>
              <a:rPr lang="en-GB" sz="3200" dirty="0" smtClean="0">
                <a:solidFill>
                  <a:schemeClr val="bg1"/>
                </a:solidFill>
              </a:rPr>
              <a:t> in </a:t>
            </a:r>
            <a:r>
              <a:rPr lang="en-GB" sz="3200" dirty="0" err="1" smtClean="0">
                <a:solidFill>
                  <a:schemeClr val="bg1"/>
                </a:solidFill>
              </a:rPr>
              <a:t>Canmore</a:t>
            </a:r>
            <a:endParaRPr lang="en-GB" sz="3200" dirty="0" smtClean="0">
              <a:solidFill>
                <a:srgbClr val="4D4E53"/>
              </a:solidFill>
            </a:endParaRPr>
          </a:p>
          <a:p>
            <a:pPr marL="457200" indent="-457200"/>
            <a:endParaRPr lang="en-GB" sz="32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8" name="Picture 7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pic>
        <p:nvPicPr>
          <p:cNvPr id="10" name="Picture 9" descr="Historic Environment Scotland Logo REV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4 July 15 024.JPG"/>
          <p:cNvPicPr>
            <a:picLocks noChangeAspect="1"/>
          </p:cNvPicPr>
          <p:nvPr/>
        </p:nvPicPr>
        <p:blipFill>
          <a:blip r:embed="rId2" cstate="print"/>
          <a:srcRect l="9422"/>
          <a:stretch>
            <a:fillRect/>
          </a:stretch>
        </p:blipFill>
        <p:spPr>
          <a:xfrm>
            <a:off x="-87781" y="1683"/>
            <a:ext cx="9340301" cy="68563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332656"/>
            <a:ext cx="82089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0" dirty="0" smtClean="0">
                <a:solidFill>
                  <a:schemeClr val="bg1"/>
                </a:solidFill>
              </a:rPr>
              <a:t>Abbot House, Dunfermline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12" y="3933056"/>
            <a:ext cx="896448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Completed project</a:t>
            </a:r>
          </a:p>
          <a:p>
            <a:pPr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Traditional group </a:t>
            </a:r>
          </a:p>
          <a:p>
            <a:pPr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Recorded oral histories</a:t>
            </a:r>
          </a:p>
          <a:p>
            <a:pPr indent="-4572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Created film about the building and its uses</a:t>
            </a:r>
            <a:r>
              <a:rPr lang="en-GB" sz="3200" dirty="0" smtClean="0">
                <a:solidFill>
                  <a:srgbClr val="4D4E53"/>
                </a:solidFill>
              </a:rPr>
              <a:t/>
            </a:r>
            <a:br>
              <a:rPr lang="en-GB" sz="3200" dirty="0" smtClean="0">
                <a:solidFill>
                  <a:srgbClr val="4D4E53"/>
                </a:solidFill>
              </a:rPr>
            </a:br>
            <a:endParaRPr lang="en-GB" sz="3000" dirty="0" smtClean="0">
              <a:solidFill>
                <a:srgbClr val="4D4E53"/>
              </a:solidFill>
            </a:endParaRPr>
          </a:p>
        </p:txBody>
      </p:sp>
      <p:pic>
        <p:nvPicPr>
          <p:cNvPr id="8" name="Picture 7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9" name="Picture 8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pic>
        <p:nvPicPr>
          <p:cNvPr id="10" name="Picture 9" descr="Historic Environment Scotland Logo REV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534825_1640446406240849_2621853475952993828_o.jpg"/>
          <p:cNvPicPr>
            <a:picLocks noChangeAspect="1"/>
          </p:cNvPicPr>
          <p:nvPr/>
        </p:nvPicPr>
        <p:blipFill>
          <a:blip r:embed="rId2" cstate="print"/>
          <a:srcRect l="35455" r="28305" b="13536"/>
          <a:stretch>
            <a:fillRect/>
          </a:stretch>
        </p:blipFill>
        <p:spPr>
          <a:xfrm>
            <a:off x="4450545" y="-1"/>
            <a:ext cx="4729967" cy="70305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332656"/>
            <a:ext cx="82089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0" dirty="0" smtClean="0">
                <a:solidFill>
                  <a:schemeClr val="bg1"/>
                </a:solidFill>
              </a:rPr>
              <a:t>The Old Pals</a:t>
            </a:r>
          </a:p>
          <a:p>
            <a:r>
              <a:rPr lang="en-GB" sz="5000" dirty="0" err="1" smtClean="0">
                <a:solidFill>
                  <a:schemeClr val="bg1"/>
                </a:solidFill>
              </a:rPr>
              <a:t>Campbeltown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060848"/>
            <a:ext cx="41764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Initiated project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Non-traditional group</a:t>
            </a:r>
          </a:p>
          <a:p>
            <a:pPr marL="355600" indent="-3556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bg1"/>
                </a:solidFill>
              </a:rPr>
              <a:t>Aim to create archive of photographs and digital map of reminiscences of the changes to the fabric of </a:t>
            </a:r>
            <a:r>
              <a:rPr lang="en-GB" sz="3200" dirty="0" err="1" smtClean="0">
                <a:solidFill>
                  <a:schemeClr val="bg1"/>
                </a:solidFill>
              </a:rPr>
              <a:t>Campbeltown</a:t>
            </a:r>
            <a:endParaRPr lang="en-GB" sz="32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9" name="Picture 8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pic>
        <p:nvPicPr>
          <p:cNvPr id="10" name="Picture 9" descr="Historic Environment Scotland Logo REV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5805264"/>
            <a:ext cx="79208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5000" dirty="0" smtClean="0">
                <a:solidFill>
                  <a:schemeClr val="bg1"/>
                </a:solidFill>
              </a:rPr>
              <a:t>Glasgow Disability Alliance</a:t>
            </a:r>
            <a:endParaRPr lang="en-GB" sz="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Projects\Active\1222 Scotlands Urban Past\5. Delivery phase\Graphic Design\Images\SA_EC_StudentActivities_YearS6_140_o1.jpg"/>
          <p:cNvPicPr>
            <a:picLocks noChangeAspect="1" noChangeArrowheads="1"/>
          </p:cNvPicPr>
          <p:nvPr/>
        </p:nvPicPr>
        <p:blipFill>
          <a:blip r:embed="rId2" cstate="print">
            <a:lum contrast="-20000"/>
          </a:blip>
          <a:srcRect l="242" t="24998" r="50755" b="18380"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79512" y="332656"/>
            <a:ext cx="82089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0" b="1" dirty="0" smtClean="0">
                <a:solidFill>
                  <a:srgbClr val="D1005D"/>
                </a:solidFill>
              </a:rPr>
              <a:t>Standards</a:t>
            </a:r>
            <a:endParaRPr lang="en-GB" sz="5000" b="1" dirty="0">
              <a:solidFill>
                <a:srgbClr val="D1005D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7544" y="1484784"/>
            <a:ext cx="820891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Arial" pitchFamily="34" charset="0"/>
              <a:buChar char="•"/>
            </a:pPr>
            <a:r>
              <a:rPr lang="en-GB" sz="2800" b="1" dirty="0" smtClean="0">
                <a:solidFill>
                  <a:srgbClr val="4D4E53"/>
                </a:solidFill>
              </a:rPr>
              <a:t>Selecting new sites to add using a map pin – avoids errors in transcription of grid </a:t>
            </a:r>
            <a:r>
              <a:rPr lang="en-GB" sz="2800" b="1" dirty="0" smtClean="0">
                <a:solidFill>
                  <a:srgbClr val="4D4E53"/>
                </a:solidFill>
              </a:rPr>
              <a:t>references</a:t>
            </a:r>
          </a:p>
          <a:p>
            <a:pPr marL="723900" lvl="1" indent="-266700">
              <a:buFont typeface="Arial" pitchFamily="34" charset="0"/>
              <a:buChar char="•"/>
            </a:pPr>
            <a:r>
              <a:rPr lang="en-GB" sz="2800" b="1" dirty="0" smtClean="0">
                <a:solidFill>
                  <a:srgbClr val="4D4E53"/>
                </a:solidFill>
              </a:rPr>
              <a:t>GPS locator and mobile responsive</a:t>
            </a:r>
            <a:endParaRPr lang="en-GB" sz="2800" b="1" dirty="0" smtClean="0">
              <a:solidFill>
                <a:srgbClr val="4D4E53"/>
              </a:solidFill>
            </a:endParaRPr>
          </a:p>
          <a:p>
            <a:pPr marL="266700" indent="-266700"/>
            <a:endParaRPr lang="en-GB" sz="2800" b="1" dirty="0" smtClean="0">
              <a:solidFill>
                <a:srgbClr val="4D4E53"/>
              </a:solidFill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en-GB" sz="2800" b="1" dirty="0" smtClean="0">
                <a:solidFill>
                  <a:srgbClr val="4D4E53"/>
                </a:solidFill>
              </a:rPr>
              <a:t>Controlled Vocabularies</a:t>
            </a:r>
          </a:p>
          <a:p>
            <a:pPr marL="723900" lvl="1" indent="-266700">
              <a:buFont typeface="Arial" pitchFamily="34" charset="0"/>
              <a:buChar char="•"/>
            </a:pPr>
            <a:r>
              <a:rPr lang="en-GB" sz="2800" b="1" dirty="0" smtClean="0">
                <a:solidFill>
                  <a:srgbClr val="4D4E53"/>
                </a:solidFill>
              </a:rPr>
              <a:t>English Heritage</a:t>
            </a:r>
          </a:p>
          <a:p>
            <a:pPr marL="723900" lvl="1" indent="-266700">
              <a:buFont typeface="Arial" pitchFamily="34" charset="0"/>
              <a:buChar char="•"/>
            </a:pPr>
            <a:endParaRPr lang="en-GB" sz="2800" b="1" dirty="0" smtClean="0">
              <a:solidFill>
                <a:srgbClr val="4D4E53"/>
              </a:solidFill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en-GB" sz="2800" b="1" dirty="0" smtClean="0">
                <a:solidFill>
                  <a:srgbClr val="4D4E53"/>
                </a:solidFill>
              </a:rPr>
              <a:t>Controlled Time Periods</a:t>
            </a:r>
          </a:p>
          <a:p>
            <a:pPr marL="266700" indent="-266700">
              <a:buFont typeface="Arial" pitchFamily="34" charset="0"/>
              <a:buChar char="•"/>
            </a:pPr>
            <a:endParaRPr lang="en-GB" sz="2800" b="1" dirty="0" smtClean="0">
              <a:solidFill>
                <a:srgbClr val="4D4E53"/>
              </a:solidFill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en-GB" sz="2800" b="1" dirty="0" smtClean="0">
                <a:solidFill>
                  <a:srgbClr val="4D4E53"/>
                </a:solidFill>
              </a:rPr>
              <a:t>Controlled Parish, district and postcode</a:t>
            </a:r>
          </a:p>
          <a:p>
            <a:pPr marL="266700" indent="-266700">
              <a:buFont typeface="Arial" pitchFamily="34" charset="0"/>
              <a:buChar char="•"/>
            </a:pPr>
            <a:endParaRPr lang="en-GB" sz="2000" b="1" dirty="0" smtClean="0">
              <a:solidFill>
                <a:srgbClr val="4D4E53"/>
              </a:solidFill>
            </a:endParaRPr>
          </a:p>
          <a:p>
            <a:pPr marL="266700" indent="-266700">
              <a:buFont typeface="Arial" pitchFamily="34" charset="0"/>
              <a:buChar char="•"/>
            </a:pPr>
            <a:endParaRPr lang="en-GB" sz="2000" b="1" dirty="0" smtClean="0">
              <a:solidFill>
                <a:srgbClr val="4D4E53"/>
              </a:solidFill>
            </a:endParaRPr>
          </a:p>
          <a:p>
            <a:pPr marL="266700" indent="-266700"/>
            <a:endParaRPr lang="en-GB" sz="2000" b="1" dirty="0" smtClean="0">
              <a:solidFill>
                <a:srgbClr val="4D4E53"/>
              </a:solidFill>
            </a:endParaRPr>
          </a:p>
          <a:p>
            <a:pPr marL="266700" indent="-266700"/>
            <a:r>
              <a:rPr lang="en-GB" sz="2000" dirty="0" smtClean="0">
                <a:solidFill>
                  <a:srgbClr val="4D4E53"/>
                </a:solidFill>
              </a:rPr>
              <a:t>	</a:t>
            </a:r>
            <a:endParaRPr lang="en-GB" sz="3000" b="1" dirty="0" smtClean="0">
              <a:solidFill>
                <a:schemeClr val="bg1"/>
              </a:solidFill>
            </a:endParaRPr>
          </a:p>
          <a:p>
            <a:pPr indent="-457200"/>
            <a:endParaRPr lang="en-GB" sz="3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6" name="Picture 5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pic>
        <p:nvPicPr>
          <p:cNvPr id="7" name="Picture 6" descr="Historic Environment Scotland Logo REV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6338" t="6034" r="17513" b="57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UP-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8092" y="6116120"/>
            <a:ext cx="949344" cy="368976"/>
          </a:xfrm>
          <a:prstGeom prst="rect">
            <a:avLst/>
          </a:prstGeom>
        </p:spPr>
      </p:pic>
      <p:pic>
        <p:nvPicPr>
          <p:cNvPr id="6" name="Picture 5" descr="HLF-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3548" y="6106783"/>
            <a:ext cx="605379" cy="335380"/>
          </a:xfrm>
          <a:prstGeom prst="rect">
            <a:avLst/>
          </a:prstGeom>
        </p:spPr>
      </p:pic>
      <p:pic>
        <p:nvPicPr>
          <p:cNvPr id="7" name="Picture 6" descr="Historic Environment Scotland Logo REV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57" y="6114606"/>
            <a:ext cx="2010918" cy="322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1850" t="6300" r="23026" b="11801"/>
          <a:stretch>
            <a:fillRect/>
          </a:stretch>
        </p:blipFill>
        <p:spPr bwMode="auto">
          <a:xfrm>
            <a:off x="467544" y="0"/>
            <a:ext cx="82061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130</Words>
  <Application>Microsoft Office PowerPoint</Application>
  <PresentationFormat>On-screen Show (4:3)</PresentationFormat>
  <Paragraphs>43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 SUP 5 year HLF project 60 community led projects 190 events 1500 people gaining new skills 4000 registered users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Upload multiple images &gt; 10mb Upload reports; pdf and word    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bryonyj</dc:creator>
  <cp:lastModifiedBy>PeigiM</cp:lastModifiedBy>
  <cp:revision>399</cp:revision>
  <dcterms:created xsi:type="dcterms:W3CDTF">2015-06-23T15:23:11Z</dcterms:created>
  <dcterms:modified xsi:type="dcterms:W3CDTF">2016-11-29T12:49:28Z</dcterms:modified>
</cp:coreProperties>
</file>